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5A098-2490-4AFF-AC25-7C51B4FE62F2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EF96E-C7DE-47A2-AE82-45451C67A1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3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521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963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179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59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89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519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9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937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55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783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21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05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92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45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12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57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89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16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7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77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23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78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01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46AF9-2CB8-4D2C-9CCA-669D6AF96306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675D3-4582-485D-A7B8-622D474D7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5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jp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.jp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9.jp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jp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>
                <a:latin typeface="+mn-lt"/>
              </a:rPr>
              <a:t>DESIGN</a:t>
            </a:r>
            <a:endParaRPr lang="en-GB" sz="88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66656"/>
            <a:ext cx="6858000" cy="1518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5400" dirty="0"/>
              <a:t>Design criteria</a:t>
            </a:r>
            <a:endParaRPr lang="en-GB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26" y="277468"/>
            <a:ext cx="3017792" cy="9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8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525" y="5435400"/>
            <a:ext cx="815475" cy="14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56807" y="278219"/>
            <a:ext cx="7800974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Function</a:t>
            </a:r>
            <a:b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</a:b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(What it needs to do)</a:t>
            </a:r>
          </a:p>
        </p:txBody>
      </p:sp>
      <p:pic>
        <p:nvPicPr>
          <p:cNvPr id="318" name="Shape 3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56807" y="5510332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261198" y="1447696"/>
            <a:ext cx="8389970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320" name="Shape 320"/>
          <p:cNvGrpSpPr/>
          <p:nvPr/>
        </p:nvGrpSpPr>
        <p:grpSpPr>
          <a:xfrm>
            <a:off x="4541066" y="2411718"/>
            <a:ext cx="3876242" cy="4064000"/>
            <a:chOff x="1479837" y="0"/>
            <a:chExt cx="5168323" cy="5418666"/>
          </a:xfrm>
        </p:grpSpPr>
        <p:sp>
          <p:nvSpPr>
            <p:cNvPr id="321" name="Shape 321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20944" tIns="20944" rIns="20944" bIns="2094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6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Function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0944" tIns="20944" rIns="20944" bIns="2094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6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it needs to do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28" name="Shape 328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0944" tIns="20944" rIns="20944" bIns="2094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6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it is achieved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31" name="Shape 331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0944" tIns="20944" rIns="20944" bIns="2094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6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simple is it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34" name="Shape 334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0944" tIns="20944" rIns="20944" bIns="2094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6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 it be successful 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37" name="Shape 337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0944" tIns="20944" rIns="20944" bIns="20944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39" name="Shape 339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0944" tIns="20944" rIns="20944" bIns="20944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6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899" y="2479673"/>
            <a:ext cx="1350831" cy="88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5850" y="2374073"/>
            <a:ext cx="1496006" cy="99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7497" y="3553940"/>
            <a:ext cx="2428875" cy="152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553" y="4390533"/>
            <a:ext cx="1350824" cy="100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85" y="3496749"/>
            <a:ext cx="880247" cy="702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47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778" y="3894851"/>
            <a:ext cx="1985963" cy="129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100" y="1978490"/>
            <a:ext cx="1031381" cy="79502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463303" y="182401"/>
            <a:ext cx="7800974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Materials</a:t>
            </a:r>
          </a:p>
        </p:txBody>
      </p:sp>
      <p:pic>
        <p:nvPicPr>
          <p:cNvPr id="352" name="Shape 3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35880" y="5442903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156623" y="1177906"/>
            <a:ext cx="8414333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354" name="Shape 354"/>
          <p:cNvGrpSpPr/>
          <p:nvPr/>
        </p:nvGrpSpPr>
        <p:grpSpPr>
          <a:xfrm>
            <a:off x="4541066" y="2260716"/>
            <a:ext cx="3876242" cy="4064000"/>
            <a:chOff x="1479837" y="0"/>
            <a:chExt cx="5168323" cy="5418666"/>
          </a:xfrm>
        </p:grpSpPr>
        <p:sp>
          <p:nvSpPr>
            <p:cNvPr id="355" name="Shape 355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Materials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8" name="Shape 358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Sustainable or Renewable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2" name="Shape 362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Recyclable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Reuse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7" name="Shape 367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8" name="Shape 368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Environment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71" name="Shape 371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73" name="Shape 373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Wood, Metal, Plastic ….</a:t>
              </a:r>
            </a:p>
          </p:txBody>
        </p:sp>
      </p:grpSp>
      <p:pic>
        <p:nvPicPr>
          <p:cNvPr id="374" name="Shape 3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4" y="2620632"/>
            <a:ext cx="1791342" cy="129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6021" y="2577580"/>
            <a:ext cx="1491285" cy="99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8303" y="5684314"/>
            <a:ext cx="1389134" cy="108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832" y="4250230"/>
            <a:ext cx="1491281" cy="1008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83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00141" y="233655"/>
            <a:ext cx="8414681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Manufacture </a:t>
            </a:r>
            <a:r>
              <a:rPr lang="en-GB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(How it’s made)</a:t>
            </a:r>
          </a:p>
        </p:txBody>
      </p:sp>
      <p:pic>
        <p:nvPicPr>
          <p:cNvPr id="383" name="Shape 38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6322" y="5447861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187063" y="1354508"/>
            <a:ext cx="8640836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385" name="Shape 385"/>
          <p:cNvGrpSpPr/>
          <p:nvPr/>
        </p:nvGrpSpPr>
        <p:grpSpPr>
          <a:xfrm>
            <a:off x="4775958" y="2361383"/>
            <a:ext cx="3876242" cy="4123307"/>
            <a:chOff x="1479837" y="0"/>
            <a:chExt cx="5168323" cy="5418666"/>
          </a:xfrm>
        </p:grpSpPr>
        <p:sp>
          <p:nvSpPr>
            <p:cNvPr id="386" name="Shape 386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87" name="Shape 387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Manufacture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90" name="Shape 390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Sizes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93" name="Shape 393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95" name="Shape 395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96" name="Shape 396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Machines</a:t>
              </a:r>
            </a:p>
          </p:txBody>
        </p:sp>
        <p:sp>
          <p:nvSpPr>
            <p:cNvPr id="397" name="Shape 397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99" name="Shape 399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Order of work</a:t>
              </a:r>
            </a:p>
          </p:txBody>
        </p:sp>
        <p:sp>
          <p:nvSpPr>
            <p:cNvPr id="400" name="Shape 400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01" name="Shape 401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02" name="Shape 402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Paint, Varnish, Wax, Non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many you’re making</a:t>
              </a:r>
            </a:p>
          </p:txBody>
        </p:sp>
      </p:grpSp>
      <p:pic>
        <p:nvPicPr>
          <p:cNvPr id="405" name="Shape 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797" y="2533507"/>
            <a:ext cx="1497806" cy="99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0455" y="3923785"/>
            <a:ext cx="939357" cy="129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4819" y="3216559"/>
            <a:ext cx="1497802" cy="84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7682" y="2350925"/>
            <a:ext cx="1242611" cy="65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063" y="3511628"/>
            <a:ext cx="1213474" cy="84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770" y="2445518"/>
            <a:ext cx="1340873" cy="89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079" y="4569000"/>
            <a:ext cx="1242619" cy="62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05653" y="4229190"/>
            <a:ext cx="1242618" cy="981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31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605804" y="434808"/>
            <a:ext cx="7800974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Overview</a:t>
            </a:r>
          </a:p>
        </p:txBody>
      </p:sp>
      <p:pic>
        <p:nvPicPr>
          <p:cNvPr id="418" name="Shape 4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8337" y="4041174"/>
            <a:ext cx="8344602" cy="226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695763" y="1881985"/>
            <a:ext cx="7477124" cy="19159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 you do not have to use every point just covered, you can choose which ones to have. You can also split the criteria into two groups, essential and desirable. </a:t>
            </a:r>
          </a:p>
        </p:txBody>
      </p:sp>
    </p:spTree>
    <p:extLst>
      <p:ext uri="{BB962C8B-B14F-4D97-AF65-F5344CB8AC3E}">
        <p14:creationId xmlns:p14="http://schemas.microsoft.com/office/powerpoint/2010/main" val="135770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63551" y="1"/>
            <a:ext cx="7800974" cy="104023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</a:t>
            </a:r>
          </a:p>
        </p:txBody>
      </p:sp>
      <p:pic>
        <p:nvPicPr>
          <p:cNvPr id="85" name="Shape 8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0046" y="5132750"/>
            <a:ext cx="6820773" cy="17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63551" y="872455"/>
            <a:ext cx="8312750" cy="348982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Design criteria are the precise goals that you set to help a project be successful.</a:t>
            </a:r>
          </a:p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 the following slides we will look at the type of goals you might want to think about.</a:t>
            </a:r>
          </a:p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help use remember the sections, designers use the phrase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ACCESS FM. 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Don’t worry if you don’t know the words we will go over them in the following slides.</a:t>
            </a:r>
          </a:p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This stands for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esthetics,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ustomer,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ost,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rgonomics or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nvironment,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ize,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afety,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unction,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aterials or </a:t>
            </a:r>
            <a:r>
              <a:rPr lang="en-GB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</a:t>
            </a:r>
            <a:r>
              <a:rPr lang="en-GB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anufacture.</a:t>
            </a:r>
          </a:p>
        </p:txBody>
      </p:sp>
    </p:spTree>
    <p:extLst>
      <p:ext uri="{BB962C8B-B14F-4D97-AF65-F5344CB8AC3E}">
        <p14:creationId xmlns:p14="http://schemas.microsoft.com/office/powerpoint/2010/main" val="295330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90025" y="226949"/>
            <a:ext cx="7800974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Aesthetics </a:t>
            </a:r>
            <a:r>
              <a:rPr lang="en-GB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(The way things look)</a:t>
            </a:r>
          </a:p>
        </p:txBody>
      </p:sp>
      <p:pic>
        <p:nvPicPr>
          <p:cNvPr id="93" name="Shape 9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5869" y="5152642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223289" y="1278883"/>
            <a:ext cx="8400594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95" name="Shape 95"/>
          <p:cNvGrpSpPr/>
          <p:nvPr/>
        </p:nvGrpSpPr>
        <p:grpSpPr>
          <a:xfrm>
            <a:off x="4640294" y="2171640"/>
            <a:ext cx="3876242" cy="4064000"/>
            <a:chOff x="1479837" y="0"/>
            <a:chExt cx="5168323" cy="5418666"/>
          </a:xfrm>
        </p:grpSpPr>
        <p:sp>
          <p:nvSpPr>
            <p:cNvPr id="96" name="Shape 96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7" name="Shape 97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21900" tIns="21900" rIns="21900" bIns="2190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7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Aesthetics</a:t>
              </a:r>
            </a:p>
          </p:txBody>
        </p:sp>
        <p:sp>
          <p:nvSpPr>
            <p:cNvPr id="98" name="Shape 98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9" name="Shape 99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1900" tIns="21900" rIns="21900" bIns="2190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725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It’s outward  shape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1900" tIns="21900" rIns="21900" bIns="2190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7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It’s colour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1900" tIns="21900" rIns="21900" bIns="2190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7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5 senses</a:t>
              </a:r>
            </a:p>
          </p:txBody>
        </p:sp>
        <p:sp>
          <p:nvSpPr>
            <p:cNvPr id="107" name="Shape 107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1900" tIns="21900" rIns="21900" bIns="2190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7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It’s design style</a:t>
              </a:r>
            </a:p>
          </p:txBody>
        </p:sp>
        <p:sp>
          <p:nvSpPr>
            <p:cNvPr id="110" name="Shape 110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1900" tIns="21900" rIns="21900" bIns="2190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7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It’s simplicity </a:t>
              </a:r>
            </a:p>
          </p:txBody>
        </p:sp>
        <p:sp>
          <p:nvSpPr>
            <p:cNvPr id="113" name="Shape 113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1900" tIns="21900" rIns="21900" bIns="2190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7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it’s organised</a:t>
              </a:r>
            </a:p>
          </p:txBody>
        </p:sp>
      </p:grpSp>
      <p:pic>
        <p:nvPicPr>
          <p:cNvPr id="115" name="Shape 115" descr="Image result for pe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" y="2429137"/>
            <a:ext cx="1267163" cy="126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 descr="Image result for back packs for boy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31305">
            <a:off x="1731419" y="2546787"/>
            <a:ext cx="1329414" cy="13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 descr="under-armour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9363">
            <a:off x="3447619" y="2098557"/>
            <a:ext cx="1131169" cy="75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 descr="Image result for headphone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57" y="3630807"/>
            <a:ext cx="1584731" cy="89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 descr="Image result for girly chair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418" y="3333994"/>
            <a:ext cx="874595" cy="1082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533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90025" y="266864"/>
            <a:ext cx="7800974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Customer</a:t>
            </a:r>
          </a:p>
        </p:txBody>
      </p:sp>
      <p:pic>
        <p:nvPicPr>
          <p:cNvPr id="125" name="Shape 1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1636" y="5409664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97701" y="1287486"/>
            <a:ext cx="7981449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127" name="Shape 127"/>
          <p:cNvGrpSpPr/>
          <p:nvPr/>
        </p:nvGrpSpPr>
        <p:grpSpPr>
          <a:xfrm>
            <a:off x="4541066" y="1816099"/>
            <a:ext cx="3876242" cy="4064000"/>
            <a:chOff x="1479837" y="0"/>
            <a:chExt cx="5168323" cy="5418666"/>
          </a:xfrm>
        </p:grpSpPr>
        <p:sp>
          <p:nvSpPr>
            <p:cNvPr id="128" name="Shape 128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2" name="Shape 132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job they do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5" name="Shape 135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Likes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8" name="Shape 138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Dislikes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they relax</a:t>
              </a:r>
            </a:p>
          </p:txBody>
        </p:sp>
        <p:sp>
          <p:nvSpPr>
            <p:cNvPr id="142" name="Shape 142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4" name="Shape 144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they want it to do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6" name="Shape 146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they don’t want it to do</a:t>
              </a:r>
            </a:p>
          </p:txBody>
        </p:sp>
      </p:grpSp>
      <p:pic>
        <p:nvPicPr>
          <p:cNvPr id="147" name="Shape 147" descr="Image result for DIFFERENT PEOP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02" y="2589409"/>
            <a:ext cx="3562220" cy="23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 descr="Image result for DIFFERENT PEOPL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242" y="5684314"/>
            <a:ext cx="1592033" cy="994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75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16334" y="188495"/>
            <a:ext cx="7800974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Cost</a:t>
            </a:r>
          </a:p>
        </p:txBody>
      </p:sp>
      <p:pic>
        <p:nvPicPr>
          <p:cNvPr id="154" name="Shape 1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9548" y="5619389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266483" y="1287924"/>
            <a:ext cx="7843881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156" name="Shape 156"/>
          <p:cNvGrpSpPr/>
          <p:nvPr/>
        </p:nvGrpSpPr>
        <p:grpSpPr>
          <a:xfrm>
            <a:off x="4745218" y="1936053"/>
            <a:ext cx="3876242" cy="4064000"/>
            <a:chOff x="1479837" y="0"/>
            <a:chExt cx="5168323" cy="5418666"/>
          </a:xfrm>
        </p:grpSpPr>
        <p:sp>
          <p:nvSpPr>
            <p:cNvPr id="157" name="Shape 157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Cost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1" name="Shape 161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Making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3" name="Shape 163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Selling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6" name="Shape 166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Parts you buy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Material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Environment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5" name="Shape 175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6181" tIns="16181" rIns="16181" bIns="16181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27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</a:p>
          </p:txBody>
        </p:sp>
      </p:grpSp>
      <p:pic>
        <p:nvPicPr>
          <p:cNvPr id="176" name="Shape 176" descr="Image result for pollu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45" y="2423709"/>
            <a:ext cx="2520999" cy="154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Image result for global warmi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01" y="4176807"/>
            <a:ext cx="1874974" cy="124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3393" y="4237457"/>
            <a:ext cx="797906" cy="113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7">
            <a:alphaModFix/>
          </a:blip>
          <a:srcRect r="14398" b="5580"/>
          <a:stretch/>
        </p:blipFill>
        <p:spPr>
          <a:xfrm>
            <a:off x="7792377" y="5773510"/>
            <a:ext cx="1249861" cy="108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82506">
            <a:off x="3396585" y="2830931"/>
            <a:ext cx="943234" cy="943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48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 descr="Image result for anthropometric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0322">
            <a:off x="3160163" y="2227687"/>
            <a:ext cx="1355719" cy="162686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293616" y="208304"/>
            <a:ext cx="8136010" cy="99427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Ergonomics 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(The way things work with the human form)</a:t>
            </a:r>
          </a:p>
        </p:txBody>
      </p:sp>
      <p:pic>
        <p:nvPicPr>
          <p:cNvPr id="187" name="Shape 18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31901" y="5398630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171232" y="1324423"/>
            <a:ext cx="8380777" cy="4846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189" name="Shape 189"/>
          <p:cNvGrpSpPr/>
          <p:nvPr/>
        </p:nvGrpSpPr>
        <p:grpSpPr>
          <a:xfrm>
            <a:off x="4553384" y="2231758"/>
            <a:ext cx="3876242" cy="4064000"/>
            <a:chOff x="1479837" y="0"/>
            <a:chExt cx="5168323" cy="5418666"/>
          </a:xfrm>
        </p:grpSpPr>
        <p:sp>
          <p:nvSpPr>
            <p:cNvPr id="190" name="Shape 190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Ergonomics 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it’s held</a:t>
              </a:r>
            </a:p>
          </p:txBody>
        </p:sp>
        <p:sp>
          <p:nvSpPr>
            <p:cNvPr id="195" name="Shape 195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you can fix it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Has it a grip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hard can you grip it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5" name="Shape 205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Biggest size it can be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Smallest size it can be</a:t>
              </a:r>
            </a:p>
          </p:txBody>
        </p:sp>
      </p:grpSp>
      <p:pic>
        <p:nvPicPr>
          <p:cNvPr id="209" name="Shape 209" descr="Image result for anthropometric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70" y="3119989"/>
            <a:ext cx="2927099" cy="15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Image result for anthropometric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0894" y="5706850"/>
            <a:ext cx="1928434" cy="108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 descr="Image result for hands holding an apple"/>
          <p:cNvPicPr preferRelativeResize="0"/>
          <p:nvPr/>
        </p:nvPicPr>
        <p:blipFill rotWithShape="1">
          <a:blip r:embed="rId7">
            <a:alphaModFix/>
          </a:blip>
          <a:srcRect b="9926"/>
          <a:stretch/>
        </p:blipFill>
        <p:spPr>
          <a:xfrm>
            <a:off x="3438133" y="4136758"/>
            <a:ext cx="811631" cy="654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83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62757" y="158651"/>
            <a:ext cx="8356610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Environment</a:t>
            </a:r>
          </a:p>
        </p:txBody>
      </p:sp>
      <p:pic>
        <p:nvPicPr>
          <p:cNvPr id="217" name="Shape 2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409" y="5338676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252821" y="1152823"/>
            <a:ext cx="8330443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219" name="Shape 219"/>
          <p:cNvGrpSpPr/>
          <p:nvPr/>
        </p:nvGrpSpPr>
        <p:grpSpPr>
          <a:xfrm>
            <a:off x="4541066" y="1816099"/>
            <a:ext cx="3876242" cy="4064000"/>
            <a:chOff x="1479837" y="0"/>
            <a:chExt cx="5168323" cy="5418666"/>
          </a:xfrm>
        </p:grpSpPr>
        <p:sp>
          <p:nvSpPr>
            <p:cNvPr id="220" name="Shape 220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18094" tIns="18094" rIns="18094" bIns="1809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4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Environment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4" name="Shape 224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8094" tIns="18094" rIns="18094" bIns="1809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4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Renewable material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7" name="Shape 227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8094" tIns="18094" rIns="18094" bIns="1809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4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Non-renewable material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8094" tIns="18094" rIns="18094" bIns="1809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4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Toxic &amp; Non-toxic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8094" tIns="18094" rIns="18094" bIns="1809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4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Carbon neutral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5" name="Shape 235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8094" tIns="18094" rIns="18094" bIns="1809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4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 of product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8094" tIns="18094" rIns="18094" bIns="18094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4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type of Glue &amp; Paint</a:t>
              </a:r>
            </a:p>
          </p:txBody>
        </p:sp>
      </p:grpSp>
      <p:pic>
        <p:nvPicPr>
          <p:cNvPr id="239" name="Shape 239" descr="Image result for global warmi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635" y="5716064"/>
            <a:ext cx="961082" cy="63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 descr="Image result for floodi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3205" y="5716065"/>
            <a:ext cx="1068206" cy="63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 descr="Image result for polluti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997" y="2472250"/>
            <a:ext cx="1835850" cy="11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 descr="Image result for environmental cost of industry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752" y="3763782"/>
            <a:ext cx="1736081" cy="130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2856" y="1995678"/>
            <a:ext cx="1068206" cy="79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49588" y="3660802"/>
            <a:ext cx="1508015" cy="150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27937" y="2435190"/>
            <a:ext cx="1124625" cy="112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94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90025" y="152084"/>
            <a:ext cx="7800974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Size</a:t>
            </a:r>
          </a:p>
        </p:txBody>
      </p:sp>
      <p:pic>
        <p:nvPicPr>
          <p:cNvPr id="251" name="Shape 2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1636" y="5628867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311636" y="1245652"/>
            <a:ext cx="8207758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253" name="Shape 253"/>
          <p:cNvGrpSpPr/>
          <p:nvPr/>
        </p:nvGrpSpPr>
        <p:grpSpPr>
          <a:xfrm>
            <a:off x="4541066" y="1816099"/>
            <a:ext cx="3876242" cy="4064000"/>
            <a:chOff x="1479837" y="0"/>
            <a:chExt cx="5168323" cy="5418666"/>
          </a:xfrm>
        </p:grpSpPr>
        <p:sp>
          <p:nvSpPr>
            <p:cNvPr id="254" name="Shape 254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55" name="Shape 255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Size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58" name="Shape 258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Physical dimensions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1" name="Shape 261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Number of openings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4" name="Shape 264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Sizes of openings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7" name="Shape 267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much power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0" name="Shape 270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Volume contained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2" name="Shape 272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17138" tIns="17138" rIns="17138" bIns="17138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it interacts with the user</a:t>
              </a:r>
            </a:p>
          </p:txBody>
        </p:sp>
      </p:grpSp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64" y="3323962"/>
            <a:ext cx="1905749" cy="175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1164" y="2437484"/>
            <a:ext cx="1573293" cy="11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7694" y="4201603"/>
            <a:ext cx="994181" cy="99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3966" y="3750872"/>
            <a:ext cx="843133" cy="843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9953" y="5580296"/>
            <a:ext cx="1682092" cy="1179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00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11" y="3990508"/>
            <a:ext cx="1578769" cy="139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4">
            <a:alphaModFix/>
          </a:blip>
          <a:srcRect t="10117" b="11750"/>
          <a:stretch/>
        </p:blipFill>
        <p:spPr>
          <a:xfrm rot="2504616" flipH="1">
            <a:off x="4858383" y="5730246"/>
            <a:ext cx="976724" cy="83402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69670" y="250876"/>
            <a:ext cx="7800974" cy="9941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GB" sz="5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"/>
                <a:cs typeface="Arial"/>
                <a:sym typeface="Arial"/>
              </a:rPr>
              <a:t>Design Criteria – Safety</a:t>
            </a:r>
          </a:p>
        </p:txBody>
      </p:sp>
      <p:pic>
        <p:nvPicPr>
          <p:cNvPr id="285" name="Shape 28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209541" y="5474388"/>
            <a:ext cx="3978876" cy="10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209541" y="1354108"/>
            <a:ext cx="8456278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sort of design criteria you might want to think about for this section are - </a:t>
            </a:r>
          </a:p>
        </p:txBody>
      </p:sp>
      <p:grpSp>
        <p:nvGrpSpPr>
          <p:cNvPr id="287" name="Shape 287"/>
          <p:cNvGrpSpPr/>
          <p:nvPr/>
        </p:nvGrpSpPr>
        <p:grpSpPr>
          <a:xfrm>
            <a:off x="4541066" y="1816099"/>
            <a:ext cx="3876242" cy="4064000"/>
            <a:chOff x="1479837" y="0"/>
            <a:chExt cx="5168323" cy="5418666"/>
          </a:xfrm>
        </p:grpSpPr>
        <p:sp>
          <p:nvSpPr>
            <p:cNvPr id="288" name="Shape 288"/>
            <p:cNvSpPr/>
            <p:nvPr/>
          </p:nvSpPr>
          <p:spPr>
            <a:xfrm>
              <a:off x="2952809" y="1748060"/>
              <a:ext cx="2221862" cy="1922001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89" name="Shape 289"/>
            <p:cNvSpPr txBox="1"/>
            <p:nvPr/>
          </p:nvSpPr>
          <p:spPr>
            <a:xfrm>
              <a:off x="3321003" y="2066564"/>
              <a:ext cx="1485473" cy="1284995"/>
            </a:xfrm>
            <a:prstGeom prst="rect">
              <a:avLst/>
            </a:prstGeom>
            <a:noFill/>
            <a:ln>
              <a:noFill/>
            </a:ln>
          </p:spPr>
          <p:txBody>
            <a:bodyPr lIns="25706" tIns="25706" rIns="25706" bIns="25706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20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Safety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4344123" y="828513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3157475" y="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2" name="Shape 292"/>
            <p:cNvSpPr txBox="1"/>
            <p:nvPr/>
          </p:nvSpPr>
          <p:spPr>
            <a:xfrm>
              <a:off x="3459219" y="26104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5706" tIns="25706" rIns="25706" bIns="25706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20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Heavy or Light 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5322487" y="2178846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4827360" y="968857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5" name="Shape 295"/>
            <p:cNvSpPr txBox="1"/>
            <p:nvPr/>
          </p:nvSpPr>
          <p:spPr>
            <a:xfrm>
              <a:off x="5129105" y="1229901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5706" tIns="25706" rIns="25706" bIns="25706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20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Sharp or Blunt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4642851" y="3703117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4827360" y="2873518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8" name="Shape 298"/>
            <p:cNvSpPr txBox="1"/>
            <p:nvPr/>
          </p:nvSpPr>
          <p:spPr>
            <a:xfrm>
              <a:off x="5129105" y="313456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5706" tIns="25706" rIns="25706" bIns="25706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20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Pinch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2956943" y="3861342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3157475" y="384346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3459219" y="4104505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5706" tIns="25706" rIns="25706" bIns="25706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20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Trap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962558" y="2511551"/>
              <a:ext cx="838301" cy="722307"/>
            </a:xfrm>
            <a:prstGeom prst="hexagon">
              <a:avLst>
                <a:gd name="adj" fmla="val 28900"/>
                <a:gd name="vf" fmla="val 115470"/>
              </a:avLst>
            </a:prstGeom>
            <a:gradFill>
              <a:gsLst>
                <a:gs pos="0">
                  <a:srgbClr val="F8DCD4"/>
                </a:gs>
                <a:gs pos="50000">
                  <a:srgbClr val="F9D3C8"/>
                </a:gs>
                <a:gs pos="100000">
                  <a:srgbClr val="DFB8AD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1479837" y="2874601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04" name="Shape 304"/>
            <p:cNvSpPr txBox="1"/>
            <p:nvPr/>
          </p:nvSpPr>
          <p:spPr>
            <a:xfrm>
              <a:off x="1781582" y="3135647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5706" tIns="25706" rIns="25706" bIns="25706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20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Cut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1479837" y="966690"/>
              <a:ext cx="1820800" cy="1575205"/>
            </a:xfrm>
            <a:prstGeom prst="hexagon">
              <a:avLst>
                <a:gd name="adj" fmla="val 28570"/>
                <a:gd name="vf" fmla="val 115470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06" name="Shape 306"/>
            <p:cNvSpPr txBox="1"/>
            <p:nvPr/>
          </p:nvSpPr>
          <p:spPr>
            <a:xfrm>
              <a:off x="1781582" y="1227734"/>
              <a:ext cx="1217310" cy="1053115"/>
            </a:xfrm>
            <a:prstGeom prst="rect">
              <a:avLst/>
            </a:prstGeom>
            <a:noFill/>
            <a:ln>
              <a:noFill/>
            </a:ln>
          </p:spPr>
          <p:txBody>
            <a:bodyPr lIns="25706" tIns="25706" rIns="25706" bIns="25706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en-GB" sz="2025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Durable</a:t>
              </a:r>
            </a:p>
          </p:txBody>
        </p:sp>
      </p:grpSp>
      <p:pic>
        <p:nvPicPr>
          <p:cNvPr id="307" name="Shape 307"/>
          <p:cNvPicPr preferRelativeResize="0"/>
          <p:nvPr/>
        </p:nvPicPr>
        <p:blipFill rotWithShape="1">
          <a:blip r:embed="rId6">
            <a:alphaModFix/>
          </a:blip>
          <a:srcRect t="10108" b="18150"/>
          <a:stretch/>
        </p:blipFill>
        <p:spPr>
          <a:xfrm>
            <a:off x="7734508" y="5794416"/>
            <a:ext cx="1278731" cy="99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541" y="2367637"/>
            <a:ext cx="1850231" cy="132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8">
            <a:alphaModFix/>
          </a:blip>
          <a:srcRect t="7562" b="19926"/>
          <a:stretch/>
        </p:blipFill>
        <p:spPr>
          <a:xfrm>
            <a:off x="3530026" y="2367638"/>
            <a:ext cx="1011038" cy="65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9">
            <a:alphaModFix/>
          </a:blip>
          <a:srcRect t="27475" b="33782"/>
          <a:stretch/>
        </p:blipFill>
        <p:spPr>
          <a:xfrm rot="1906656">
            <a:off x="2319566" y="3157752"/>
            <a:ext cx="1907381" cy="52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89268" y="4290919"/>
            <a:ext cx="1011038" cy="904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92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532</Words>
  <Application>Microsoft Office PowerPoint</Application>
  <PresentationFormat>On-screen Show (4:3)</PresentationFormat>
  <Paragraphs>98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DESIGN</vt:lpstr>
      <vt:lpstr>Design Criteria</vt:lpstr>
      <vt:lpstr>Design Criteria – Aesthetics (The way things look)</vt:lpstr>
      <vt:lpstr>Design Criteria – Customer</vt:lpstr>
      <vt:lpstr>Design Criteria – Cost</vt:lpstr>
      <vt:lpstr>Design Criteria – Ergonomics  (The way things work with the human form)</vt:lpstr>
      <vt:lpstr>Design Criteria – Environment</vt:lpstr>
      <vt:lpstr>Design Criteria – Size</vt:lpstr>
      <vt:lpstr>Design Criteria – Safety</vt:lpstr>
      <vt:lpstr>Design Criteria – Function (What it needs to do)</vt:lpstr>
      <vt:lpstr>Design Criteria – Materials</vt:lpstr>
      <vt:lpstr>Design Criteria – Manufacture (How it’s made)</vt:lpstr>
      <vt:lpstr>Design Criteria –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(88pt. Calibri)</dc:title>
  <dc:creator>Keith Phipps</dc:creator>
  <cp:lastModifiedBy>Keith Phipps</cp:lastModifiedBy>
  <cp:revision>11</cp:revision>
  <dcterms:created xsi:type="dcterms:W3CDTF">2016-05-17T17:48:25Z</dcterms:created>
  <dcterms:modified xsi:type="dcterms:W3CDTF">2016-10-18T20:10:56Z</dcterms:modified>
</cp:coreProperties>
</file>